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60" r:id="rId8"/>
    <p:sldId id="259" r:id="rId9"/>
    <p:sldId id="281" r:id="rId10"/>
    <p:sldId id="266" r:id="rId11"/>
    <p:sldId id="282" r:id="rId12"/>
    <p:sldId id="284" r:id="rId13"/>
    <p:sldId id="286" r:id="rId14"/>
    <p:sldId id="287" r:id="rId15"/>
    <p:sldId id="283" r:id="rId16"/>
    <p:sldId id="26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7D5"/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24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11/10/2022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11/10/2022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aphic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freephotos.com/other-photos/streaks-of-light-on-the-highway.jpg.php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archive.ics.uci.edu/ml/datasets/Metro+Interstate+Traffic+Volume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2AD9B64-C3B2-4F92-B013-F9D95DDAC0A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5" t="15948" r="1359" b="10735"/>
          <a:stretch/>
        </p:blipFill>
        <p:spPr>
          <a:xfrm>
            <a:off x="0" y="1"/>
            <a:ext cx="12290612" cy="685799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934385-D5EE-DE94-6FF0-A2A59AE61751}"/>
              </a:ext>
            </a:extLst>
          </p:cNvPr>
          <p:cNvSpPr txBox="1"/>
          <p:nvPr/>
        </p:nvSpPr>
        <p:spPr>
          <a:xfrm>
            <a:off x="0" y="2444839"/>
            <a:ext cx="12290612" cy="249299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Rockwell" panose="02060603020205020403" pitchFamily="18" charset="0"/>
              </a:rPr>
              <a:t>METRO INTERSTATE TRAFFIC VOLUME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Rockwell" panose="02060603020205020403" pitchFamily="18" charset="0"/>
              </a:rPr>
              <a:t>I-94</a:t>
            </a:r>
          </a:p>
          <a:p>
            <a:pPr algn="ctr"/>
            <a:endParaRPr lang="en-IN" sz="44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272E7-3B23-EDA7-EA33-7026A0184CA4}"/>
              </a:ext>
            </a:extLst>
          </p:cNvPr>
          <p:cNvSpPr txBox="1"/>
          <p:nvPr/>
        </p:nvSpPr>
        <p:spPr>
          <a:xfrm>
            <a:off x="0" y="-15239"/>
            <a:ext cx="1229061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5D7298-557C-DF06-D5C9-D0AF432EC98A}"/>
              </a:ext>
            </a:extLst>
          </p:cNvPr>
          <p:cNvSpPr txBox="1"/>
          <p:nvPr/>
        </p:nvSpPr>
        <p:spPr>
          <a:xfrm>
            <a:off x="0" y="6396334"/>
            <a:ext cx="12290612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7D8642-6A8C-84AC-FE89-C4252375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521"/>
            <a:ext cx="10515600" cy="4953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29CB7D-062A-F259-5C35-069F9C6F9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737" y="1047624"/>
            <a:ext cx="3909733" cy="495300"/>
          </a:xfrm>
        </p:spPr>
        <p:txBody>
          <a:bodyPr>
            <a:normAutofit/>
          </a:bodyPr>
          <a:lstStyle/>
          <a:p>
            <a:r>
              <a:rPr lang="en-US" dirty="0"/>
              <a:t>Deployed model In excel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E664F-42E7-CFC6-FA30-0E5FFBBC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97371-DD62-D5F1-9CB2-73A115D8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DB2D9-FD8D-C54A-7317-C25A98B4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1F4E7-F24B-CB52-DBA3-492824C74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23" y="3787112"/>
            <a:ext cx="11651753" cy="206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77016E-EB8F-B7FD-E963-DD880F3376BF}"/>
              </a:ext>
            </a:extLst>
          </p:cNvPr>
          <p:cNvSpPr txBox="1"/>
          <p:nvPr/>
        </p:nvSpPr>
        <p:spPr>
          <a:xfrm>
            <a:off x="515737" y="1613859"/>
            <a:ext cx="33051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model created from the predictive experiment is deployed into excel.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Some sample is fed into the excel sheet, which gave the predicted output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0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7D8642-6A8C-84AC-FE89-C4252375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521"/>
            <a:ext cx="10515600" cy="495300"/>
          </a:xfrm>
        </p:spPr>
        <p:txBody>
          <a:bodyPr/>
          <a:lstStyle/>
          <a:p>
            <a:r>
              <a:rPr lang="en-US" dirty="0"/>
              <a:t>observations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E664F-42E7-CFC6-FA30-0E5FFBBC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97371-DD62-D5F1-9CB2-73A115D8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DB2D9-FD8D-C54A-7317-C25A98B4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86D1D7-DEA1-49C4-6333-BB5FFE4D1F8C}"/>
              </a:ext>
            </a:extLst>
          </p:cNvPr>
          <p:cNvSpPr txBox="1"/>
          <p:nvPr/>
        </p:nvSpPr>
        <p:spPr>
          <a:xfrm>
            <a:off x="1295400" y="1340963"/>
            <a:ext cx="960119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0" i="0" dirty="0">
                <a:solidFill>
                  <a:schemeClr val="bg1"/>
                </a:solidFill>
                <a:effectLst/>
              </a:rPr>
              <a:t> </a:t>
            </a:r>
            <a:r>
              <a:rPr lang="en-US" dirty="0">
                <a:solidFill>
                  <a:schemeClr val="bg1"/>
                </a:solidFill>
              </a:rPr>
              <a:t>F</a:t>
            </a:r>
            <a:r>
              <a:rPr lang="en-US" b="0" i="0" dirty="0">
                <a:solidFill>
                  <a:schemeClr val="bg1"/>
                </a:solidFill>
                <a:effectLst/>
              </a:rPr>
              <a:t>actors causing high traffic volumes on the I94-Interstate Highway. </a:t>
            </a:r>
          </a:p>
          <a:p>
            <a:endParaRPr lang="en-US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</a:rPr>
              <a:t>eather is the biggest contributor to high traffic volumes from 2012-2018 on the I-94 interstate highway.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Three sets of </a:t>
            </a: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</a:rPr>
              <a:t>eather description appear to best correlate with high traffic volumes </a:t>
            </a:r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b="0" i="0" dirty="0">
                <a:solidFill>
                  <a:schemeClr val="bg1"/>
                </a:solidFill>
                <a:effectLst/>
              </a:rPr>
              <a:t>(&gt;5000).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Shower Snow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Proximity thunderstorm with drizzle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Light rain and snow</a:t>
            </a:r>
          </a:p>
          <a:p>
            <a:pPr lvl="1"/>
            <a:endParaRPr lang="en-US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</a:rPr>
              <a:t>Business days show higher volumes than weekend days, rush hour appears to be from (7AM-4PM).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b="0" i="0" dirty="0">
              <a:solidFill>
                <a:schemeClr val="bg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3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33" y="658179"/>
            <a:ext cx="3246645" cy="495300"/>
          </a:xfrm>
        </p:spPr>
        <p:txBody>
          <a:bodyPr/>
          <a:lstStyle/>
          <a:p>
            <a:r>
              <a:rPr lang="en-US" sz="4000" dirty="0"/>
              <a:t>outcomes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FC41A5-6D3B-4D54-8B6D-00B49FDE2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1533" y="1709085"/>
            <a:ext cx="4114800" cy="422365"/>
          </a:xfrm>
        </p:spPr>
        <p:txBody>
          <a:bodyPr>
            <a:noAutofit/>
          </a:bodyPr>
          <a:lstStyle/>
          <a:p>
            <a:r>
              <a:rPr lang="en-US" sz="3200" dirty="0"/>
              <a:t>To increase road safety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B987E6-40EA-4DAD-817D-CF8573D44B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1533" y="2746147"/>
            <a:ext cx="3603826" cy="3325723"/>
          </a:xfrm>
        </p:spPr>
        <p:txBody>
          <a:bodyPr>
            <a:noAutofit/>
          </a:bodyPr>
          <a:lstStyle/>
          <a:p>
            <a:r>
              <a:rPr lang="en-US" sz="2000" dirty="0"/>
              <a:t>Regulating the traffic to prevent accidents on the highway.</a:t>
            </a:r>
          </a:p>
          <a:p>
            <a:r>
              <a:rPr lang="en-US" sz="2000" dirty="0"/>
              <a:t>A heatmap can be generated highlighting the accident prone areas.</a:t>
            </a:r>
          </a:p>
          <a:p>
            <a:endParaRPr lang="en-US" sz="2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6112D0-BBBB-4761-B916-CEA43C08D4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1393" y="1709086"/>
            <a:ext cx="3976034" cy="422365"/>
          </a:xfrm>
        </p:spPr>
        <p:txBody>
          <a:bodyPr>
            <a:noAutofit/>
          </a:bodyPr>
          <a:lstStyle/>
          <a:p>
            <a:r>
              <a:rPr lang="en-US" sz="3200" dirty="0"/>
              <a:t>Maintenance of the highway​</a:t>
            </a:r>
          </a:p>
          <a:p>
            <a:endParaRPr lang="en-US" sz="32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B0C446C-77D9-4469-AAF2-69CF65C0BA1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06333" y="2747363"/>
            <a:ext cx="3603826" cy="3325723"/>
          </a:xfrm>
        </p:spPr>
        <p:txBody>
          <a:bodyPr/>
          <a:lstStyle/>
          <a:p>
            <a:r>
              <a:rPr lang="en-US" sz="2000" dirty="0"/>
              <a:t>For the betterment of the roads.</a:t>
            </a:r>
          </a:p>
          <a:p>
            <a:r>
              <a:rPr lang="en-US" sz="2000" dirty="0"/>
              <a:t>To increase the work efficiency when repairing the roads.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F1BE02-4538-FDCF-1FD6-2E23A762EC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07427" y="1727297"/>
            <a:ext cx="3387610" cy="422365"/>
          </a:xfrm>
        </p:spPr>
        <p:txBody>
          <a:bodyPr>
            <a:noAutofit/>
          </a:bodyPr>
          <a:lstStyle/>
          <a:p>
            <a:r>
              <a:rPr lang="en-US" sz="3200" dirty="0"/>
              <a:t>Surge in fare prices</a:t>
            </a:r>
            <a:endParaRPr lang="en-IN" sz="32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DCB275C-3022-D632-0A1F-F6FCFA2652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10601" y="2746147"/>
            <a:ext cx="3387265" cy="3325723"/>
          </a:xfrm>
        </p:spPr>
        <p:txBody>
          <a:bodyPr/>
          <a:lstStyle/>
          <a:p>
            <a:r>
              <a:rPr lang="en-US" sz="2000" dirty="0"/>
              <a:t>Commute and travel apps like Uber and Lyft can increase the fare prices based on the traffic and weather conditions.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62867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microphone on a stand">
            <a:extLst>
              <a:ext uri="{FF2B5EF4-FFF2-40B4-BE49-F238E27FC236}">
                <a16:creationId xmlns:a16="http://schemas.microsoft.com/office/drawing/2014/main" id="{ED3D65D2-9DE9-4232-8700-901200E7178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9" b="7529"/>
          <a:stretch/>
        </p:blipFill>
        <p:spPr>
          <a:xfrm>
            <a:off x="0" y="0"/>
            <a:ext cx="12192000" cy="6858000"/>
          </a:xfr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31EBF600-1098-4A50-AF3D-91E026D36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970123" cy="4684719"/>
          </a:xfrm>
        </p:spPr>
        <p:txBody>
          <a:bodyPr/>
          <a:lstStyle/>
          <a:p>
            <a:r>
              <a:rPr lang="en-US" noProof="0" dirty="0">
                <a:solidFill>
                  <a:schemeClr val="bg1"/>
                </a:solidFill>
              </a:rPr>
              <a:t>Business opportunities are like buses. There's always another one coming.​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CFA71AD6-2CA1-4664-ABEF-DBF332EE45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684719"/>
            <a:ext cx="5970123" cy="2173281"/>
          </a:xfrm>
        </p:spPr>
        <p:txBody>
          <a:bodyPr/>
          <a:lstStyle/>
          <a:p>
            <a:r>
              <a:rPr lang="en-US" dirty="0"/>
              <a:t>Richard Branson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583E7-034B-4949-8B1B-89B6E90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D3D4E-0011-469E-AA24-739408B70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5D76D-D9F6-4527-93DB-59169776D8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1" name="Graphic 19">
            <a:extLst>
              <a:ext uri="{FF2B5EF4-FFF2-40B4-BE49-F238E27FC236}">
                <a16:creationId xmlns:a16="http://schemas.microsoft.com/office/drawing/2014/main" id="{ADED2ED2-D5D8-4799-AA3B-2CD98F011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custGeom>
            <a:avLst/>
            <a:gdLst>
              <a:gd name="connsiteX0" fmla="*/ 8623173 w 8623173"/>
              <a:gd name="connsiteY0" fmla="*/ 1435608 h 5138737"/>
              <a:gd name="connsiteX1" fmla="*/ 5890641 w 8623173"/>
              <a:gd name="connsiteY1" fmla="*/ 0 h 5138737"/>
              <a:gd name="connsiteX2" fmla="*/ 0 w 8623173"/>
              <a:gd name="connsiteY2" fmla="*/ 0 h 5138737"/>
              <a:gd name="connsiteX3" fmla="*/ 5300091 w 8623173"/>
              <a:gd name="connsiteY3" fmla="*/ 2752535 h 5138737"/>
              <a:gd name="connsiteX4" fmla="*/ 659797 w 8623173"/>
              <a:gd name="connsiteY4" fmla="*/ 5138738 h 5138737"/>
              <a:gd name="connsiteX5" fmla="*/ 6609683 w 8623173"/>
              <a:gd name="connsiteY5" fmla="*/ 5138738 h 5138737"/>
              <a:gd name="connsiteX6" fmla="*/ 8623173 w 8623173"/>
              <a:gd name="connsiteY6" fmla="*/ 4083177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3173" h="5138737">
                <a:moveTo>
                  <a:pt x="8623173" y="1435608"/>
                </a:moveTo>
                <a:lnTo>
                  <a:pt x="5890641" y="0"/>
                </a:lnTo>
                <a:lnTo>
                  <a:pt x="0" y="0"/>
                </a:lnTo>
                <a:lnTo>
                  <a:pt x="5300091" y="2752535"/>
                </a:lnTo>
                <a:lnTo>
                  <a:pt x="659797" y="5138738"/>
                </a:lnTo>
                <a:lnTo>
                  <a:pt x="6609683" y="5138738"/>
                </a:lnTo>
                <a:lnTo>
                  <a:pt x="8623173" y="4083177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28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F9D2BDD-1685-481F-B253-8421541A56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8D996758-284E-4C63-9A4B-2C107FD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008660" cy="4210387"/>
          </a:xfrm>
        </p:spPr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Thank you</a:t>
            </a:r>
            <a:br>
              <a:rPr lang="en-US" dirty="0"/>
            </a:b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Durga Mohan Bathula – Dataset cleaning, Concept, Presentation</a:t>
            </a:r>
            <a:br>
              <a:rPr lang="en-IN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Sai Pavan Banala – Concept, ML workflow</a:t>
            </a:r>
            <a:br>
              <a:rPr lang="en-IN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 err="1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SandhyaSree</a:t>
            </a: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800" dirty="0" err="1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Yarra</a:t>
            </a: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– analysis ,report</a:t>
            </a:r>
            <a:br>
              <a:rPr lang="en-IN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Arshad Abdullah Mohammed – ml work flow, observations</a:t>
            </a:r>
            <a:br>
              <a:rPr lang="en-IN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Abhishek </a:t>
            </a:r>
            <a:r>
              <a:rPr lang="en-IN" sz="1800" dirty="0" err="1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Vishnubhaktula</a:t>
            </a:r>
            <a:r>
              <a:rPr lang="en-IN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– analysis, report</a:t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BE851-241B-47F9-98FE-199655764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CF198-93B6-4140-8171-3CD9176A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22751-6649-4C31-8A1A-3B1A1E73FD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90C92756-0BB5-41BC-A43D-39DE7F346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4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14565" y="1"/>
            <a:ext cx="5477434" cy="6335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24F67-A040-727A-61B9-44283231E893}"/>
              </a:ext>
            </a:extLst>
          </p:cNvPr>
          <p:cNvSpPr txBox="1"/>
          <p:nvPr/>
        </p:nvSpPr>
        <p:spPr>
          <a:xfrm>
            <a:off x="5414682" y="6059125"/>
            <a:ext cx="7234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 downloaded from :UCI Machine Learning Repository: Metro Interstate Traffic Volume Data Set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44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1209670"/>
            <a:ext cx="5135764" cy="4953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9826" y="1789866"/>
            <a:ext cx="5135764" cy="3577259"/>
          </a:xfrm>
        </p:spPr>
        <p:txBody>
          <a:bodyPr/>
          <a:lstStyle/>
          <a:p>
            <a:r>
              <a:rPr lang="en-US" dirty="0"/>
              <a:t>About​</a:t>
            </a:r>
          </a:p>
          <a:p>
            <a:r>
              <a:rPr lang="en-US" dirty="0"/>
              <a:t>Dataset Characteristics​</a:t>
            </a:r>
          </a:p>
          <a:p>
            <a:r>
              <a:rPr lang="en-US" dirty="0"/>
              <a:t>What comes​</a:t>
            </a:r>
          </a:p>
          <a:p>
            <a:r>
              <a:rPr lang="en-US" dirty="0"/>
              <a:t>Workflow</a:t>
            </a:r>
          </a:p>
          <a:p>
            <a:r>
              <a:rPr lang="en-US" dirty="0"/>
              <a:t>Machine Learning Models</a:t>
            </a:r>
          </a:p>
          <a:p>
            <a:r>
              <a:rPr lang="en-US" dirty="0"/>
              <a:t>Observations​</a:t>
            </a:r>
          </a:p>
          <a:p>
            <a:r>
              <a:rPr lang="en-US" dirty="0"/>
              <a:t>Outcomes​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57848" y="6356350"/>
            <a:ext cx="2971800" cy="365125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8F70B7-1A31-4434-AAFC-A5D0CAA1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2A52314-D977-4B70-A52B-BD18C4129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000" r="25000"/>
          <a:stretch/>
        </p:blipFill>
        <p:spPr>
          <a:xfrm>
            <a:off x="0" y="-71120"/>
            <a:ext cx="6249946" cy="685800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7100" y="0"/>
            <a:ext cx="3644900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572FBD0-0EC0-E1C4-5188-1A98E485F3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/>
          <a:srcRect l="16654" r="16654"/>
          <a:stretch>
            <a:fillRect/>
          </a:stretch>
        </p:blipFill>
        <p:spPr>
          <a:xfrm>
            <a:off x="0" y="0"/>
            <a:ext cx="6249946" cy="6858000"/>
          </a:xfrm>
        </p:spPr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249" y="1006588"/>
            <a:ext cx="2893813" cy="1034385"/>
          </a:xfrm>
        </p:spPr>
        <p:txBody>
          <a:bodyPr/>
          <a:lstStyle/>
          <a:p>
            <a:r>
              <a:rPr lang="en-US" dirty="0"/>
              <a:t>ABOUT I-94 HIGHWAY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99840" y="594637"/>
            <a:ext cx="7284697" cy="2114859"/>
          </a:xfrm>
        </p:spPr>
        <p:txBody>
          <a:bodyPr/>
          <a:lstStyle/>
          <a:p>
            <a:pPr algn="just"/>
            <a:r>
              <a:rPr lang="en-US" b="0" i="0" dirty="0">
                <a:effectLst/>
              </a:rPr>
              <a:t>It is an east–west </a:t>
            </a:r>
            <a:r>
              <a:rPr lang="en-US" b="0" i="0" u="none" strike="noStrike" dirty="0">
                <a:effectLst/>
              </a:rPr>
              <a:t>Interstate Highway</a:t>
            </a:r>
            <a:r>
              <a:rPr lang="en-US" b="0" i="0" dirty="0">
                <a:effectLst/>
              </a:rPr>
              <a:t> connecting the </a:t>
            </a:r>
            <a:r>
              <a:rPr lang="en-US" b="0" i="0" u="none" strike="noStrike" dirty="0">
                <a:effectLst/>
              </a:rPr>
              <a:t>Great Lakes</a:t>
            </a:r>
            <a:r>
              <a:rPr lang="en-US" b="0" i="0" dirty="0">
                <a:effectLst/>
              </a:rPr>
              <a:t> and northern </a:t>
            </a:r>
            <a:r>
              <a:rPr lang="en-US" b="0" i="0" u="none" strike="noStrike" dirty="0">
                <a:effectLst/>
              </a:rPr>
              <a:t>Great Plains</a:t>
            </a:r>
            <a:r>
              <a:rPr lang="en-US" b="0" i="0" dirty="0">
                <a:effectLst/>
              </a:rPr>
              <a:t> regions of the </a:t>
            </a:r>
            <a:r>
              <a:rPr lang="en-US" b="0" i="0" u="none" strike="noStrike" dirty="0">
                <a:effectLst/>
              </a:rPr>
              <a:t>United States</a:t>
            </a:r>
            <a:r>
              <a:rPr lang="en-US" dirty="0"/>
              <a:t>.</a:t>
            </a:r>
            <a:r>
              <a:rPr lang="en-US" b="0" i="0" dirty="0">
                <a:effectLst/>
              </a:rPr>
              <a:t> It is the only east–west Interstate highway to have a direct connection to Canada.</a:t>
            </a:r>
            <a:r>
              <a:rPr lang="en-US" dirty="0"/>
              <a:t>​</a:t>
            </a:r>
            <a:r>
              <a:rPr lang="en-US" b="0" i="0" dirty="0">
                <a:effectLst/>
              </a:rPr>
              <a:t>Major cities that I-94 connects to are </a:t>
            </a:r>
            <a:r>
              <a:rPr lang="en-US" b="0" i="0" u="none" strike="noStrike" dirty="0">
                <a:effectLst/>
              </a:rPr>
              <a:t>Minneapolis–Saint Paul</a:t>
            </a:r>
            <a:r>
              <a:rPr lang="en-US" b="0" i="0" dirty="0">
                <a:effectLst/>
              </a:rPr>
              <a:t>, </a:t>
            </a:r>
            <a:r>
              <a:rPr lang="en-US" b="0" i="0" u="none" strike="noStrike" dirty="0">
                <a:effectLst/>
              </a:rPr>
              <a:t>Madison</a:t>
            </a:r>
            <a:r>
              <a:rPr lang="en-US" b="0" i="0" dirty="0">
                <a:effectLst/>
              </a:rPr>
              <a:t>, </a:t>
            </a:r>
            <a:r>
              <a:rPr lang="en-US" b="0" i="0" u="none" strike="noStrike" dirty="0">
                <a:effectLst/>
              </a:rPr>
              <a:t>Milwaukee</a:t>
            </a:r>
            <a:r>
              <a:rPr lang="en-US" b="0" i="0" dirty="0">
                <a:effectLst/>
              </a:rPr>
              <a:t>, </a:t>
            </a:r>
            <a:r>
              <a:rPr lang="en-US" b="0" i="0" u="none" strike="noStrike" dirty="0">
                <a:effectLst/>
              </a:rPr>
              <a:t>Chicago</a:t>
            </a:r>
            <a:r>
              <a:rPr lang="en-US" b="0" i="0" dirty="0">
                <a:effectLst/>
              </a:rPr>
              <a:t>, and </a:t>
            </a:r>
            <a:r>
              <a:rPr lang="en-US" b="0" i="0" u="none" strike="noStrike" dirty="0">
                <a:effectLst/>
              </a:rPr>
              <a:t>Detroit</a:t>
            </a:r>
            <a:r>
              <a:rPr lang="en-US" b="0" i="0" dirty="0">
                <a:effectLst/>
              </a:rPr>
              <a:t>. </a:t>
            </a:r>
          </a:p>
          <a:p>
            <a:pPr algn="just"/>
            <a:r>
              <a:rPr lang="en-US" b="0" i="0" dirty="0">
                <a:effectLst/>
              </a:rPr>
              <a:t>This dataset consists of traffic volume between </a:t>
            </a:r>
            <a:r>
              <a:rPr lang="en-US" b="0" i="0" u="none" strike="noStrike" dirty="0">
                <a:effectLst/>
              </a:rPr>
              <a:t>Minneapolis and Saint Paul from 2012-2018.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674C4A-15EC-49F9-9558-66BD79A9AF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8602" r="418" b="46040"/>
          <a:stretch/>
        </p:blipFill>
        <p:spPr>
          <a:xfrm>
            <a:off x="317087" y="3220161"/>
            <a:ext cx="11557828" cy="3496508"/>
          </a:xfrm>
          <a:prstGeom prst="roundRect">
            <a:avLst>
              <a:gd name="adj" fmla="val 123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72959FDF-4737-4BEB-9D35-6DB8A671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62" y="522081"/>
            <a:ext cx="5199073" cy="495300"/>
          </a:xfrm>
        </p:spPr>
        <p:txBody>
          <a:bodyPr/>
          <a:lstStyle/>
          <a:p>
            <a:r>
              <a:rPr lang="en-US" dirty="0"/>
              <a:t>Dataset Characteristics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6F397-7374-4541-A1A2-828BE4A75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562" y="6460837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70F18-DF9C-4E9C-ACBC-82DD0209D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3C026D-1A11-4842-8D7D-85A1B8F94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5143" y="6492874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B92D90-D042-493B-C8AD-104EAE43D6D2}"/>
              </a:ext>
            </a:extLst>
          </p:cNvPr>
          <p:cNvSpPr txBox="1"/>
          <p:nvPr/>
        </p:nvSpPr>
        <p:spPr>
          <a:xfrm>
            <a:off x="6920753" y="446565"/>
            <a:ext cx="2859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No. of attributes: 10</a:t>
            </a:r>
          </a:p>
          <a:p>
            <a:r>
              <a:rPr lang="en-IN" b="1" dirty="0"/>
              <a:t>No. of Instances: 48121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7AB88-94A9-B740-893A-EA253D37A41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14702" y="1444297"/>
            <a:ext cx="10580888" cy="50810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DateTime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Hour of the data collected in local CST time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Junction -  The number of the junction on the highway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holiday - US National holidays plus regional holiday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temp - Numeric Average </a:t>
            </a: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temprature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in kelvin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rain_1h - Numeric Amount in mm of rain that occurred in the hour</a:t>
            </a:r>
          </a:p>
          <a:p>
            <a:pPr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snow_1h - Numeric Amount in mm of snow that occurred in the hour</a:t>
            </a:r>
          </a:p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clouds_all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Numeric Percentage of cloud cover</a:t>
            </a:r>
          </a:p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weather_main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Categorical Short textual description of the current weather</a:t>
            </a:r>
          </a:p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weather_description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Categorical Longer textual description of the current weather</a:t>
            </a:r>
          </a:p>
          <a:p>
            <a:pPr>
              <a:lnSpc>
                <a:spcPct val="150000"/>
              </a:lnSpc>
            </a:pPr>
            <a:r>
              <a:rPr lang="en-US" sz="1700" b="1" dirty="0" err="1">
                <a:solidFill>
                  <a:schemeClr val="accent1">
                    <a:lumMod val="50000"/>
                  </a:schemeClr>
                </a:solidFill>
              </a:rPr>
              <a:t>traffic_volume</a:t>
            </a:r>
            <a:r>
              <a:rPr lang="en-US" sz="1700" b="1" dirty="0">
                <a:solidFill>
                  <a:schemeClr val="accent1">
                    <a:lumMod val="50000"/>
                  </a:schemeClr>
                </a:solidFill>
              </a:rPr>
              <a:t> - Numeric Hourly I-94 ATR 301 reported westbound traffic volume</a:t>
            </a:r>
            <a:endParaRPr lang="en-IN" sz="17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5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4296C7E-93C4-4BC6-9879-EA4FCBAEB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373875" y="476720"/>
            <a:ext cx="9523485" cy="59045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1671AE-ABE8-82ED-B7C6-85D7B0FB57D8}"/>
              </a:ext>
            </a:extLst>
          </p:cNvPr>
          <p:cNvSpPr txBox="1"/>
          <p:nvPr/>
        </p:nvSpPr>
        <p:spPr>
          <a:xfrm>
            <a:off x="365760" y="4352788"/>
            <a:ext cx="5902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Rockwell" panose="02060603020205020403" pitchFamily="18" charset="0"/>
              </a:rPr>
              <a:t>WHAT </a:t>
            </a:r>
            <a:r>
              <a:rPr lang="en-US" sz="4800" b="1" dirty="0">
                <a:solidFill>
                  <a:srgbClr val="CBD7D5"/>
                </a:solidFill>
                <a:latin typeface="Rockwell" panose="02060603020205020403" pitchFamily="18" charset="0"/>
              </a:rPr>
              <a:t>COMES?</a:t>
            </a:r>
            <a:endParaRPr lang="en-IN" sz="4800" b="1" dirty="0">
              <a:solidFill>
                <a:srgbClr val="CBD7D5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FF872A7D-E6CA-4BD5-B88B-0498D0B75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6333" y="658179"/>
            <a:ext cx="3246645" cy="495300"/>
          </a:xfrm>
        </p:spPr>
        <p:txBody>
          <a:bodyPr/>
          <a:lstStyle/>
          <a:p>
            <a:r>
              <a:rPr lang="en-US" sz="4000" dirty="0"/>
              <a:t>What comes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FC41A5-6D3B-4D54-8B6D-00B49FDE21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6593" y="3043280"/>
            <a:ext cx="4114800" cy="422365"/>
          </a:xfrm>
        </p:spPr>
        <p:txBody>
          <a:bodyPr>
            <a:noAutofit/>
          </a:bodyPr>
          <a:lstStyle/>
          <a:p>
            <a:r>
              <a:rPr lang="en-US" sz="3200" dirty="0"/>
              <a:t>To increase road safety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56112D0-BBBB-4761-B916-CEA43C08D47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31393" y="3043280"/>
            <a:ext cx="3976034" cy="422365"/>
          </a:xfrm>
        </p:spPr>
        <p:txBody>
          <a:bodyPr>
            <a:noAutofit/>
          </a:bodyPr>
          <a:lstStyle/>
          <a:p>
            <a:r>
              <a:rPr lang="en-US" sz="3200" dirty="0"/>
              <a:t>Maintenance of the highway​</a:t>
            </a:r>
          </a:p>
          <a:p>
            <a:endParaRPr lang="en-US" sz="32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F1BE02-4538-FDCF-1FD6-2E23A762EC2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6193" y="3043280"/>
            <a:ext cx="3387610" cy="422365"/>
          </a:xfrm>
        </p:spPr>
        <p:txBody>
          <a:bodyPr>
            <a:noAutofit/>
          </a:bodyPr>
          <a:lstStyle/>
          <a:p>
            <a:r>
              <a:rPr lang="en-US" sz="3200" dirty="0"/>
              <a:t>Surge in fare prices</a:t>
            </a:r>
            <a:endParaRPr lang="en-I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585B73-7A1C-4790-86F0-401CF741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E8AC66-7A3E-4F83-9C65-F437FD59A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I-94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DE879D-70D2-44BA-84FA-A456D837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79022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331332-917B-5D2D-406B-BE44176EFE7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329" r="5329"/>
          <a:stretch/>
        </p:blipFill>
        <p:spPr>
          <a:xfrm>
            <a:off x="4410699" y="1052787"/>
            <a:ext cx="7566088" cy="425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2D2F98-0CDA-431A-810A-FD67B39520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DE209-C6C2-47F7-90FF-57BA5CD558C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630705" y="6487552"/>
            <a:ext cx="4114800" cy="365125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C4CC15-5675-4EC8-AF7F-905D46CC17D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52A636-A004-E242-4C0C-7FC4CC100840}"/>
              </a:ext>
            </a:extLst>
          </p:cNvPr>
          <p:cNvSpPr txBox="1"/>
          <p:nvPr/>
        </p:nvSpPr>
        <p:spPr>
          <a:xfrm>
            <a:off x="730623" y="136525"/>
            <a:ext cx="2653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WORKFLOW</a:t>
            </a:r>
            <a:endParaRPr lang="en-IN" sz="3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0FEE21-906D-2B55-270D-B1B93A0D694C}"/>
              </a:ext>
            </a:extLst>
          </p:cNvPr>
          <p:cNvSpPr txBox="1"/>
          <p:nvPr/>
        </p:nvSpPr>
        <p:spPr>
          <a:xfrm>
            <a:off x="433418" y="1052787"/>
            <a:ext cx="22232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Azure ML studio has been used to train the data models.</a:t>
            </a:r>
            <a:endParaRPr lang="en-IN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A9F9D-0D66-FD93-6A82-45EF5E9944CB}"/>
              </a:ext>
            </a:extLst>
          </p:cNvPr>
          <p:cNvSpPr txBox="1"/>
          <p:nvPr/>
        </p:nvSpPr>
        <p:spPr>
          <a:xfrm>
            <a:off x="433418" y="2748827"/>
            <a:ext cx="35648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 different machine learning models have been used in creating the models</a:t>
            </a:r>
            <a:r>
              <a:rPr lang="en-IN" sz="2000" b="1" dirty="0">
                <a:solidFill>
                  <a:schemeClr val="bg1"/>
                </a:solidFill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Two-Class neural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Two-Class Boosted Decision Tree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chemeClr val="bg1"/>
                </a:solidFill>
              </a:rPr>
              <a:t>Boosted Decision Tree Regression</a:t>
            </a:r>
          </a:p>
        </p:txBody>
      </p:sp>
    </p:spTree>
    <p:extLst>
      <p:ext uri="{BB962C8B-B14F-4D97-AF65-F5344CB8AC3E}">
        <p14:creationId xmlns:p14="http://schemas.microsoft.com/office/powerpoint/2010/main" val="33008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7D8642-6A8C-84AC-FE89-C4252375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521"/>
            <a:ext cx="10515600" cy="4953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29CB7D-062A-F259-5C35-069F9C6F9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318" y="1257318"/>
            <a:ext cx="4376935" cy="422365"/>
          </a:xfrm>
        </p:spPr>
        <p:txBody>
          <a:bodyPr/>
          <a:lstStyle/>
          <a:p>
            <a:r>
              <a:rPr lang="en-US" dirty="0"/>
              <a:t>Two-class neural network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21D6AB9-A8F4-654B-B49F-8691D12F37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0318" y="3823070"/>
            <a:ext cx="4798998" cy="422365"/>
          </a:xfrm>
        </p:spPr>
        <p:txBody>
          <a:bodyPr>
            <a:normAutofit/>
          </a:bodyPr>
          <a:lstStyle/>
          <a:p>
            <a:r>
              <a:rPr lang="en-US" dirty="0"/>
              <a:t>Two-class boosted decision tree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E664F-42E7-CFC6-FA30-0E5FFBBC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97371-DD62-D5F1-9CB2-73A115D8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DB2D9-FD8D-C54A-7317-C25A98B4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E23D8C8-4C73-EE9C-DD75-4636C9D88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813"/>
          <a:stretch/>
        </p:blipFill>
        <p:spPr>
          <a:xfrm>
            <a:off x="300318" y="4353527"/>
            <a:ext cx="6431837" cy="1103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159343-46FD-5860-BEE4-0C48A56C18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25"/>
          <a:stretch/>
        </p:blipFill>
        <p:spPr>
          <a:xfrm>
            <a:off x="7280472" y="1450235"/>
            <a:ext cx="4611210" cy="4460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9C706A-AFAC-75D4-B1BB-A6F1E6FB8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18" y="1718531"/>
            <a:ext cx="6716109" cy="110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4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77D8642-6A8C-84AC-FE89-C4252375F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2521"/>
            <a:ext cx="10515600" cy="495300"/>
          </a:xfrm>
        </p:spPr>
        <p:txBody>
          <a:bodyPr/>
          <a:lstStyle/>
          <a:p>
            <a:r>
              <a:rPr lang="en-US" dirty="0"/>
              <a:t>Machine learning models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29CB7D-062A-F259-5C35-069F9C6F9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2678" y="1003805"/>
            <a:ext cx="5386107" cy="495300"/>
          </a:xfrm>
        </p:spPr>
        <p:txBody>
          <a:bodyPr>
            <a:normAutofit/>
          </a:bodyPr>
          <a:lstStyle/>
          <a:p>
            <a:r>
              <a:rPr lang="en-US" dirty="0"/>
              <a:t>Boosted decision tree regression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E664F-42E7-CFC6-FA30-0E5FFBBCA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80BB-C0DF-4F1B-8821-E3FD53412E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97371-DD62-D5F1-9CB2-73A115D8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DB2D9-FD8D-C54A-7317-C25A98B43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7912BD-47C2-85AB-6B9B-A2EF7D6E5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5" t="31879" r="-455" b="3642"/>
          <a:stretch/>
        </p:blipFill>
        <p:spPr>
          <a:xfrm>
            <a:off x="6542565" y="1251455"/>
            <a:ext cx="5153025" cy="4702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AFB01D-29C1-D7DB-14C6-E59CF892D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" b="80687"/>
          <a:stretch/>
        </p:blipFill>
        <p:spPr>
          <a:xfrm>
            <a:off x="682678" y="4976341"/>
            <a:ext cx="4495800" cy="122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AC562D-F29A-D0E9-9E5F-2FD2DD51A4D0}"/>
              </a:ext>
            </a:extLst>
          </p:cNvPr>
          <p:cNvSpPr txBox="1"/>
          <p:nvPr/>
        </p:nvSpPr>
        <p:spPr>
          <a:xfrm>
            <a:off x="682678" y="1486769"/>
            <a:ext cx="4000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regression model used here only taken numeric Independent Variables.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BDC9D-AC27-F72F-0481-C7BA3ABD7419}"/>
              </a:ext>
            </a:extLst>
          </p:cNvPr>
          <p:cNvSpPr txBox="1"/>
          <p:nvPr/>
        </p:nvSpPr>
        <p:spPr>
          <a:xfrm>
            <a:off x="645965" y="2793733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Coefficient of determination, represents the predictive power of the model as a value between 0 and 1. Zero means the model is random (explains nothing); 1 means there is a perfect fit .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727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_TM16411254_Win32_JC_SL_v3.potx" id="{A49F532D-B704-4DFF-BADB-F4289203C174}" vid="{D1827142-D2F0-440A-808F-EAD0984C5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TotalTime>1013</TotalTime>
  <Words>647</Words>
  <Application>Microsoft Office PowerPoint</Application>
  <PresentationFormat>Widescreen</PresentationFormat>
  <Paragraphs>112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Franklin Gothic Demi Cond</vt:lpstr>
      <vt:lpstr>Rockwell</vt:lpstr>
      <vt:lpstr>Segoe UI Light</vt:lpstr>
      <vt:lpstr>Univers Light</vt:lpstr>
      <vt:lpstr>Office Theme</vt:lpstr>
      <vt:lpstr>PowerPoint Presentation</vt:lpstr>
      <vt:lpstr>agenda</vt:lpstr>
      <vt:lpstr>ABOUT I-94 HIGHWAY</vt:lpstr>
      <vt:lpstr>Dataset Characteristics</vt:lpstr>
      <vt:lpstr>PowerPoint Presentation</vt:lpstr>
      <vt:lpstr>What comes</vt:lpstr>
      <vt:lpstr>PowerPoint Presentation</vt:lpstr>
      <vt:lpstr>Machine learning models</vt:lpstr>
      <vt:lpstr>Machine learning models</vt:lpstr>
      <vt:lpstr>Machine learning models</vt:lpstr>
      <vt:lpstr>observations</vt:lpstr>
      <vt:lpstr>outcomes</vt:lpstr>
      <vt:lpstr>Business opportunities are like buses. There's always another one coming.​</vt:lpstr>
      <vt:lpstr>Thank you Durga Mohan Bathula – Dataset cleaning, Concept, Presentation Sai Pavan Banala – Concept, ML workflow SandhyaSree Yarra – analysis ,report Arshad Abdullah Mohammed – ml work flow, observations Abhishek Vishnubhaktula – analysis, report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 Bathula</dc:creator>
  <cp:lastModifiedBy>Mohan Bathula</cp:lastModifiedBy>
  <cp:revision>20</cp:revision>
  <dcterms:created xsi:type="dcterms:W3CDTF">2022-11-07T00:54:23Z</dcterms:created>
  <dcterms:modified xsi:type="dcterms:W3CDTF">2022-11-11T04:32:32Z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